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wdp" ContentType="image/vnd.ms-photo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71" r:id="rId7"/>
    <p:sldId id="273" r:id="rId8"/>
    <p:sldId id="261" r:id="rId9"/>
    <p:sldId id="262" r:id="rId10"/>
    <p:sldId id="264" r:id="rId11"/>
    <p:sldId id="265" r:id="rId12"/>
    <p:sldId id="266" r:id="rId13"/>
    <p:sldId id="267" r:id="rId14"/>
    <p:sldId id="268" r:id="rId15"/>
    <p:sldId id="272" r:id="rId16"/>
    <p:sldId id="270" r:id="rId17"/>
    <p:sldId id="269" r:id="rId18"/>
    <p:sldId id="26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B74C3D5-97B1-7D44-89F3-58C5BAD7F8BD}">
          <p14:sldIdLst>
            <p14:sldId id="256"/>
          </p14:sldIdLst>
        </p14:section>
        <p14:section name="About" id="{CE4B7283-09DC-9544-B926-BC0F69B1552B}">
          <p14:sldIdLst>
            <p14:sldId id="257"/>
            <p14:sldId id="258"/>
            <p14:sldId id="259"/>
            <p14:sldId id="260"/>
          </p14:sldIdLst>
        </p14:section>
        <p14:section name="SDK Setup" id="{E366538C-2C24-7949-B369-88CE90C24081}">
          <p14:sldIdLst>
            <p14:sldId id="271"/>
            <p14:sldId id="273"/>
          </p14:sldIdLst>
        </p14:section>
        <p14:section name="Leanback - Rockaway" id="{02386E57-E672-064F-8266-972F0724FE51}">
          <p14:sldIdLst>
            <p14:sldId id="261"/>
            <p14:sldId id="262"/>
          </p14:sldIdLst>
        </p14:section>
        <p14:section name="BrowseFragment" id="{1DAB00F4-85E7-A043-AB5F-2A98D4EBE819}">
          <p14:sldIdLst>
            <p14:sldId id="264"/>
            <p14:sldId id="265"/>
            <p14:sldId id="266"/>
            <p14:sldId id="267"/>
            <p14:sldId id="268"/>
            <p14:sldId id="272"/>
          </p14:sldIdLst>
        </p14:section>
        <p14:section name="DetailsFragment" id="{07633BF4-0DC5-C54B-9BAC-0FAC8147A31C}">
          <p14:sldIdLst>
            <p14:sldId id="270"/>
          </p14:sldIdLst>
        </p14:section>
        <p14:section name="SearchFragment" id="{E4E4BD4E-99D5-E34C-8289-307AA1A1DA90}">
          <p14:sldIdLst>
            <p14:sldId id="269"/>
          </p14:sldIdLst>
        </p14:section>
        <p14:section name="Conclusion" id="{BBB9824B-2929-C84D-9D5D-A9DC972F6C93}">
          <p14:sldIdLst>
            <p14:sldId id="26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754" autoAdjust="0"/>
  </p:normalViewPr>
  <p:slideViewPr>
    <p:cSldViewPr snapToGrid="0" snapToObjects="1">
      <p:cViewPr varScale="1">
        <p:scale>
          <a:sx n="95" d="100"/>
          <a:sy n="95" d="100"/>
        </p:scale>
        <p:origin x="-20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0C4DC8-01BB-9E4D-8ED7-3BFBDC8BD1D7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F66B6-E1BB-724C-8A10-50DC9353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05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This is a quote directly from Google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Android TV is exactly that, its Android that uses a new support library for enhanced user views with more cinematic experiences.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Interactions are fluid, intuitive and fast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Very similar to what some entertainment apps already use on mobile phones, such as Netflix &amp; </a:t>
            </a:r>
            <a:r>
              <a:rPr lang="en-US" baseline="0" dirty="0" err="1" smtClean="0"/>
              <a:t>Roku</a:t>
            </a:r>
            <a:r>
              <a:rPr lang="en-US" baseline="0" dirty="0" smtClean="0"/>
              <a:t>. You can see in the picture the ‘ribbon’ type view, similar to Netflix &amp; </a:t>
            </a:r>
            <a:r>
              <a:rPr lang="en-US" baseline="0" dirty="0" err="1" smtClean="0"/>
              <a:t>Roku</a:t>
            </a:r>
            <a:r>
              <a:rPr lang="en-US" baseline="0" dirty="0" smtClean="0"/>
              <a:t>, Android TV makes heavy use of. As an example you can see the image on the right is from a </a:t>
            </a:r>
            <a:r>
              <a:rPr lang="en-US" baseline="0" dirty="0" err="1" smtClean="0"/>
              <a:t>Roku</a:t>
            </a:r>
            <a:r>
              <a:rPr lang="en-US" baseline="0" dirty="0" smtClean="0"/>
              <a:t> user interface.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788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 smtClean="0"/>
              <a:t>BrowseFragment</a:t>
            </a:r>
            <a:r>
              <a:rPr lang="en-US" baseline="0" dirty="0" smtClean="0"/>
              <a:t> uses a presenter/adapter pattern to display information. The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resenter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structure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a mix between view holder for recycler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views and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recycler view adapters. I say this because the presenter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responsible for both inflating its view, holding the view, and finally populating it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but is NOT the adapter for the list.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Create a Presenter</a:t>
            </a:r>
            <a:r>
              <a:rPr lang="en-US" baseline="0" dirty="0" smtClean="0"/>
              <a:t> for your information.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TankLevelItem</a:t>
            </a:r>
            <a:r>
              <a:rPr lang="en-US" baseline="0" dirty="0" smtClean="0"/>
              <a:t> is a POJO (Plain Old Java Object) with two fields. One is a String and the other a </a:t>
            </a:r>
            <a:r>
              <a:rPr lang="en-US" baseline="0" dirty="0" err="1" smtClean="0"/>
              <a:t>Drawable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Note: if you don’t set your view to focusable the user will not be able to select 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802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We want to take the </a:t>
            </a:r>
            <a:r>
              <a:rPr lang="en-US" baseline="0" dirty="0" err="1" smtClean="0"/>
              <a:t>TankLevelItem</a:t>
            </a:r>
            <a:r>
              <a:rPr lang="en-US" baseline="0" dirty="0" smtClean="0"/>
              <a:t> POJO, set its attributes which will help customize the view, and add it to the adapter we’ve instantiated using our </a:t>
            </a:r>
            <a:r>
              <a:rPr lang="en-US" baseline="0" dirty="0" err="1" smtClean="0"/>
              <a:t>TankLevelPresenter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next step is creating a </a:t>
            </a:r>
            <a:r>
              <a:rPr lang="en-US" baseline="0" dirty="0" err="1" smtClean="0"/>
              <a:t>HeaderItem</a:t>
            </a:r>
            <a:r>
              <a:rPr lang="en-US" baseline="0" dirty="0" smtClean="0"/>
              <a:t> for the row. A </a:t>
            </a:r>
            <a:r>
              <a:rPr lang="en-US" baseline="0" dirty="0" err="1" smtClean="0"/>
              <a:t>HeaderItem</a:t>
            </a:r>
            <a:r>
              <a:rPr lang="en-US" baseline="0" dirty="0" smtClean="0"/>
              <a:t> is the category the selectable tank level is associated with. 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It is important to note, you are able to set the image of the header row unfortunately there is a known bug with setting the resource </a:t>
            </a:r>
            <a:r>
              <a:rPr lang="en-US" baseline="0" dirty="0" err="1" smtClean="0"/>
              <a:t>uri</a:t>
            </a:r>
            <a:r>
              <a:rPr lang="en-US" baseline="0" dirty="0" smtClean="0"/>
              <a:t> of the image in the header item and the image not appearing</a:t>
            </a:r>
          </a:p>
          <a:p>
            <a:pPr marL="171450" lvl="0" indent="-171450">
              <a:buFontTx/>
              <a:buChar char="-"/>
            </a:pPr>
            <a:r>
              <a:rPr lang="en-US" baseline="0" dirty="0" smtClean="0"/>
              <a:t>Finally we want to create a new list row with the header and our adapter. This list row will then get encapsulated into yet another adapter responsible for cycling threw rows in the list.</a:t>
            </a:r>
          </a:p>
          <a:p>
            <a:pPr marL="171450" lvl="0" indent="-171450">
              <a:buFontTx/>
              <a:buChar char="-"/>
            </a:pPr>
            <a:r>
              <a:rPr lang="en-US" baseline="0" dirty="0" smtClean="0"/>
              <a:t>The reason we need two adapters is because one adapter will handle scrolling horizontally, while the other handles scrolling vertically.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134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This slide is ugly because its</a:t>
            </a:r>
            <a:r>
              <a:rPr lang="en-US" baseline="0" dirty="0" smtClean="0"/>
              <a:t> so important you need to notice it and </a:t>
            </a:r>
            <a:r>
              <a:rPr lang="en-US" baseline="0" smtClean="0"/>
              <a:t>remember it.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You must call </a:t>
            </a:r>
            <a:r>
              <a:rPr lang="en-US" baseline="0" dirty="0" err="1" smtClean="0"/>
              <a:t>setAdapter</a:t>
            </a:r>
            <a:r>
              <a:rPr lang="en-US" baseline="0" dirty="0" smtClean="0"/>
              <a:t> in the </a:t>
            </a:r>
            <a:r>
              <a:rPr lang="en-US" baseline="0" dirty="0" err="1" smtClean="0"/>
              <a:t>BrowseFragment</a:t>
            </a:r>
            <a:r>
              <a:rPr lang="en-US" baseline="0" dirty="0" smtClean="0"/>
              <a:t>, passing in the adapter we’ve just created. If you don’t do this, nothing will show up!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29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Runs Android 5.0, Lollipop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Announced</a:t>
            </a:r>
            <a:r>
              <a:rPr lang="en-US" baseline="0" dirty="0" smtClean="0"/>
              <a:t> at Google I/O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Supports Google Cast, which is the technology behind the </a:t>
            </a:r>
            <a:r>
              <a:rPr lang="en-US" baseline="0" dirty="0" err="1" smtClean="0"/>
              <a:t>Chromecast</a:t>
            </a:r>
            <a:r>
              <a:rPr lang="en-US" baseline="0" dirty="0" smtClean="0"/>
              <a:t> media player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The verge reported</a:t>
            </a:r>
            <a:r>
              <a:rPr lang="en-US" baseline="0" dirty="0" smtClean="0"/>
              <a:t> that Google has removed touchscreen support, but I’m not sure if that’s true as some ‘TV’s’, likely monitors, can still provide touch screen interactions.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Google is partnering with a few TV manufactures to package the slimmed lollipop OS in TVs coming 2015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05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Announced</a:t>
            </a:r>
            <a:r>
              <a:rPr lang="en-US" baseline="0" dirty="0" smtClean="0"/>
              <a:t> at Google I/O. Shortly after developers could register for a lottery in which they could receive the ADT-1 early version of the device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ADT-1 was the early version of the device, it features those specs. It’s worth noting that some got the </a:t>
            </a:r>
            <a:r>
              <a:rPr lang="en-US" baseline="0" dirty="0" err="1" smtClean="0"/>
              <a:t>Trega</a:t>
            </a:r>
            <a:r>
              <a:rPr lang="en-US" baseline="0" dirty="0" smtClean="0"/>
              <a:t> 4 chip while others have the K1. The </a:t>
            </a:r>
            <a:r>
              <a:rPr lang="en-US" baseline="0" dirty="0" err="1" smtClean="0"/>
              <a:t>Trega</a:t>
            </a:r>
            <a:r>
              <a:rPr lang="en-US" baseline="0" dirty="0" smtClean="0"/>
              <a:t> 4 is a 1.8GHz quad core while the K1 is a 2.2GHz quad core.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first consumer market ready Android TV device is the Nexus Player. It’s worth noting it has less RAM, less storage, but a slightly faster processor although the clock speed wouldn’t suggest it; 1.8GHz quad core.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71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There are two general types of controllers, one is the game pad controller which I’ll discuss</a:t>
            </a:r>
            <a:r>
              <a:rPr lang="en-US" baseline="0" dirty="0" smtClean="0"/>
              <a:t> more about later and the other is the remote, which gets packaged with the TV if you buy it from the Google play store now.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There’s a </a:t>
            </a:r>
            <a:r>
              <a:rPr lang="en-US" baseline="0" dirty="0" err="1" smtClean="0"/>
              <a:t>sudo</a:t>
            </a:r>
            <a:r>
              <a:rPr lang="en-US" baseline="0" dirty="0" smtClean="0"/>
              <a:t> 2.5 controller which is your phone. By downloading the Google build app called ‘Android TV Remote Control’ you get the same functionality of the remote on you phone.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This remote control app will pair with your device, just like a device that detects a </a:t>
            </a:r>
            <a:r>
              <a:rPr lang="en-US" baseline="0" dirty="0" err="1" smtClean="0"/>
              <a:t>chromecast</a:t>
            </a:r>
            <a:r>
              <a:rPr lang="en-US" baseline="0" dirty="0" smtClean="0"/>
              <a:t>. You will then need to enter a 4 digit pin code. Interaction with the TV’s interfaces is pretty simple beyond that point.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770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Recommended installs: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012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enough said…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409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 smtClean="0"/>
              <a:t>Leanback</a:t>
            </a:r>
            <a:r>
              <a:rPr lang="en-US" dirty="0" smtClean="0"/>
              <a:t> library was created to provide support and helpful widgets when creating Android TV</a:t>
            </a:r>
            <a:r>
              <a:rPr lang="en-US" baseline="0" dirty="0" smtClean="0"/>
              <a:t> applications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BrowseFragment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A fragment for creating a primary layout for browsing categories and rows of media items.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DetailsFragment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A wrapper fragment for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Leanback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details screens.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PlaybackOverlayFragment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A subclass of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DetailsFragment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for displaying playback controls and related content. I won’t be covering this with my project.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SearchFragment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A fragment to handle searches. The fragment receives the user's search request and passes it to the application-provided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SearchResultProvider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The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SearchResultProvider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returns the search results to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theSearchFragment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which renders them into a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RowsFragment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271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BrowseFragment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A fragment for creating a primary layout for browsing categories and rows of media items.</a:t>
            </a:r>
          </a:p>
          <a:p>
            <a:pPr marL="17145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 like to think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 this as the menu of your TV application.</a:t>
            </a:r>
          </a:p>
          <a:p>
            <a:pPr marL="171450" indent="-171450">
              <a:buFontTx/>
              <a:buChar char="-"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 the left side of the screen is a listing of categories, on the right the list of selectable items within the highlighted category</a:t>
            </a:r>
          </a:p>
          <a:p>
            <a:pPr marL="171450" indent="-171450">
              <a:buFontTx/>
              <a:buChar char="-"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When you navigate to the right from the list of categories, the category drawer collapses to reveal a focus on your selectable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08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There</a:t>
            </a:r>
            <a:r>
              <a:rPr lang="en-US" baseline="0" dirty="0" smtClean="0"/>
              <a:t> isn’t a </a:t>
            </a:r>
            <a:r>
              <a:rPr lang="en-US" dirty="0" smtClean="0"/>
              <a:t>decent amount of coding</a:t>
            </a:r>
            <a:r>
              <a:rPr lang="en-US" baseline="0" dirty="0" smtClean="0"/>
              <a:t> that goes into extending and customizing the </a:t>
            </a:r>
            <a:r>
              <a:rPr lang="en-US" baseline="0" dirty="0" err="1" smtClean="0"/>
              <a:t>BrowseFragment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Steps: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Extend </a:t>
            </a:r>
            <a:r>
              <a:rPr lang="en-US" baseline="0" dirty="0" err="1" smtClean="0"/>
              <a:t>BrowseFragment</a:t>
            </a:r>
            <a:endParaRPr lang="en-US" baseline="0" dirty="0" smtClean="0"/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Use the ‘necessary’ convenience methods provided by new fragment, such as the brand color, search icon color, allowing headers (categories)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847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2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282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86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54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6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13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06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71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34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74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5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microsoft.com/office/2007/relationships/hdphoto" Target="../media/hdphoto1.wdp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alphaModFix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3000" contrast="11000"/>
                    </a14:imgEffect>
                  </a14:imgLayer>
                </a14:imgProps>
              </a:ext>
            </a:extLst>
          </a:blip>
          <a:srcRect l="-27233" t="-2477" r="28647" b="3724"/>
          <a:stretch/>
        </p:blipFill>
        <p:spPr>
          <a:xfrm>
            <a:off x="-3538728" y="-265176"/>
            <a:ext cx="12746736" cy="713232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57200" y="274638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1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66456"/>
            <a:ext cx="7772400" cy="1470025"/>
          </a:xfrm>
        </p:spPr>
        <p:txBody>
          <a:bodyPr>
            <a:norm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Sinhala Sangam MN"/>
                <a:cs typeface="Sinhala Sangam MN"/>
              </a:rPr>
              <a:t>Android TV</a:t>
            </a:r>
            <a:endParaRPr lang="en-US" sz="7200" dirty="0">
              <a:solidFill>
                <a:schemeClr val="bg1"/>
              </a:solidFill>
              <a:latin typeface="Sinhala Sangam MN"/>
              <a:cs typeface="Sinhala Sangam M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60560"/>
            <a:ext cx="6400800" cy="1752600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Thomas Belk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703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D9D9D9"/>
                </a:solidFill>
              </a:rPr>
              <a:t>BrowseFragment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1134" b="1134"/>
          <a:stretch>
            <a:fillRect/>
          </a:stretch>
        </p:blipFill>
        <p:spPr>
          <a:xfrm>
            <a:off x="842317" y="1937108"/>
            <a:ext cx="5030593" cy="276663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6207" y="3288333"/>
            <a:ext cx="5030593" cy="2830814"/>
          </a:xfrm>
          <a:prstGeom prst="rect">
            <a:avLst/>
          </a:prstGeom>
        </p:spPr>
      </p:pic>
      <p:cxnSp>
        <p:nvCxnSpPr>
          <p:cNvPr id="12" name="Elbow Connector 11"/>
          <p:cNvCxnSpPr/>
          <p:nvPr/>
        </p:nvCxnSpPr>
        <p:spPr>
          <a:xfrm>
            <a:off x="1930850" y="4807403"/>
            <a:ext cx="1632799" cy="1049595"/>
          </a:xfrm>
          <a:prstGeom prst="bentConnector3">
            <a:avLst>
              <a:gd name="adj1" fmla="val 0"/>
            </a:avLst>
          </a:prstGeom>
          <a:ln w="38100" cmpd="sng">
            <a:solidFill>
              <a:srgbClr val="EEECE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3318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D9D9D9"/>
                </a:solidFill>
              </a:rPr>
              <a:t>BrowseFragment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962" y="2793314"/>
            <a:ext cx="7460961" cy="34597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5962" y="1716096"/>
            <a:ext cx="74609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2F2F2"/>
                </a:solidFill>
              </a:rPr>
              <a:t>Extend </a:t>
            </a:r>
            <a:r>
              <a:rPr lang="en-US" sz="2800" dirty="0" err="1" smtClean="0">
                <a:solidFill>
                  <a:srgbClr val="F2F2F2"/>
                </a:solidFill>
              </a:rPr>
              <a:t>BrowseFragment</a:t>
            </a:r>
            <a:r>
              <a:rPr lang="en-US" sz="2800" dirty="0" smtClean="0">
                <a:solidFill>
                  <a:srgbClr val="F2F2F2"/>
                </a:solidFill>
              </a:rPr>
              <a:t>, calling any necessary UI convenience methods</a:t>
            </a:r>
            <a:endParaRPr lang="en-US" sz="2800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306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D9D9D9"/>
                </a:solidFill>
              </a:rPr>
              <a:t>BrowseFragment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45962" y="1716096"/>
            <a:ext cx="7460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2F2F2"/>
                </a:solidFill>
              </a:rPr>
              <a:t>Extend Presenter</a:t>
            </a:r>
            <a:endParaRPr lang="en-US" sz="2800" dirty="0">
              <a:solidFill>
                <a:srgbClr val="F2F2F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63" y="2355938"/>
            <a:ext cx="7517760" cy="393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320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D9D9D9"/>
                </a:solidFill>
              </a:rPr>
              <a:t>BrowseFragment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359" y="2721172"/>
            <a:ext cx="7595454" cy="28402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5962" y="1977706"/>
            <a:ext cx="7460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2F2F2"/>
                </a:solidFill>
              </a:rPr>
              <a:t>Populate the adapters</a:t>
            </a:r>
            <a:endParaRPr lang="en-US" sz="2800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3867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D9D9D9"/>
                </a:solidFill>
              </a:rPr>
              <a:t>BrowseFragment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076" y="4235711"/>
            <a:ext cx="4470400" cy="431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483" y="2521745"/>
            <a:ext cx="4470400" cy="431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1480" y="4667511"/>
            <a:ext cx="4470400" cy="431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571" y="2931067"/>
            <a:ext cx="4470400" cy="431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876" y="3362867"/>
            <a:ext cx="4470400" cy="431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400" y="3794667"/>
            <a:ext cx="4470400" cy="431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146967"/>
            <a:ext cx="4470400" cy="431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763" y="4010567"/>
            <a:ext cx="4470400" cy="431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0508" y="3578767"/>
            <a:ext cx="4470400" cy="431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584" y="4451611"/>
            <a:ext cx="44704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990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BrowseFragment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BrowseFragmentDemo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4513" y="1693779"/>
            <a:ext cx="8053387" cy="4525963"/>
          </a:xfrm>
        </p:spPr>
      </p:pic>
    </p:spTree>
    <p:extLst>
      <p:ext uri="{BB962C8B-B14F-4D97-AF65-F5344CB8AC3E}">
        <p14:creationId xmlns:p14="http://schemas.microsoft.com/office/powerpoint/2010/main" val="3169171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DetailsFragment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75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SearchFragment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401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03407"/>
            <a:ext cx="8229600" cy="1143000"/>
          </a:xfrm>
        </p:spPr>
        <p:txBody>
          <a:bodyPr>
            <a:noAutofit/>
          </a:bodyPr>
          <a:lstStyle/>
          <a:p>
            <a:r>
              <a:rPr lang="en-US" sz="7200" dirty="0" smtClean="0">
                <a:solidFill>
                  <a:srgbClr val="D9D9D9"/>
                </a:solidFill>
              </a:rPr>
              <a:t>Questions?</a:t>
            </a:r>
            <a:endParaRPr lang="en-US" sz="7200" dirty="0">
              <a:solidFill>
                <a:srgbClr val="D9D9D9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646407"/>
            <a:ext cx="8229600" cy="238131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Thomas Belk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yldsmith</a:t>
            </a:r>
            <a:endParaRPr lang="en-US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0" indent="0" algn="ctr">
              <a:buNone/>
            </a:pP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github.com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/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wildsmith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/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TickTank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9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Sinhala Sangam MN"/>
                <a:cs typeface="Sinhala Sangam MN"/>
              </a:rPr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rgbClr val="D9D9D9"/>
                </a:solidFill>
              </a:rPr>
              <a:t>"Android TV is Android, optimized for the living room consumption experience on a TV </a:t>
            </a:r>
            <a:r>
              <a:rPr lang="en-US" dirty="0" smtClean="0">
                <a:solidFill>
                  <a:srgbClr val="D9D9D9"/>
                </a:solidFill>
              </a:rPr>
              <a:t>screen"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101408"/>
            <a:ext cx="3822823" cy="25499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639" y="3101408"/>
            <a:ext cx="3883161" cy="218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405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Sinhala Sangam MN"/>
                <a:cs typeface="Sinhala Sangam MN"/>
              </a:rPr>
              <a:t>About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D9D9D9"/>
                </a:solidFill>
              </a:rPr>
              <a:t>Runs Android 5.0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Announced </a:t>
            </a:r>
            <a:r>
              <a:rPr lang="en-US" dirty="0">
                <a:solidFill>
                  <a:srgbClr val="D9D9D9"/>
                </a:solidFill>
              </a:rPr>
              <a:t>on June 25, 2014, </a:t>
            </a:r>
            <a:r>
              <a:rPr lang="en-US" dirty="0" smtClean="0">
                <a:solidFill>
                  <a:srgbClr val="D9D9D9"/>
                </a:solidFill>
              </a:rPr>
              <a:t>at Google I/O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Supports </a:t>
            </a:r>
            <a:r>
              <a:rPr lang="en-US" dirty="0">
                <a:solidFill>
                  <a:srgbClr val="D9D9D9"/>
                </a:solidFill>
              </a:rPr>
              <a:t>Google </a:t>
            </a:r>
            <a:r>
              <a:rPr lang="en-US" dirty="0" smtClean="0">
                <a:solidFill>
                  <a:srgbClr val="D9D9D9"/>
                </a:solidFill>
              </a:rPr>
              <a:t>Cast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Removed packages with functionality for:</a:t>
            </a:r>
          </a:p>
          <a:p>
            <a:pPr lvl="1"/>
            <a:r>
              <a:rPr lang="en-US" dirty="0" smtClean="0">
                <a:solidFill>
                  <a:srgbClr val="D9D9D9"/>
                </a:solidFill>
              </a:rPr>
              <a:t>making/receiving calls </a:t>
            </a:r>
          </a:p>
          <a:p>
            <a:pPr lvl="1"/>
            <a:r>
              <a:rPr lang="en-US" dirty="0" smtClean="0">
                <a:solidFill>
                  <a:srgbClr val="D9D9D9"/>
                </a:solidFill>
              </a:rPr>
              <a:t>the camera</a:t>
            </a:r>
          </a:p>
          <a:p>
            <a:pPr lvl="1"/>
            <a:r>
              <a:rPr lang="en-US" dirty="0" smtClean="0">
                <a:solidFill>
                  <a:srgbClr val="D9D9D9"/>
                </a:solidFill>
              </a:rPr>
              <a:t>near-field communication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Partnering with manufactures to bundle the slimmed OS in TVs</a:t>
            </a:r>
            <a:endParaRPr lang="en-US" dirty="0">
              <a:solidFill>
                <a:srgbClr val="D9D9D9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680" y="1301016"/>
            <a:ext cx="909586" cy="90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57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9D9D9"/>
                </a:solidFill>
              </a:rPr>
              <a:t>Specifications</a:t>
            </a:r>
            <a:endParaRPr lang="en-US" dirty="0">
              <a:solidFill>
                <a:srgbClr val="D9D9D9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2443"/>
          </a:xfrm>
        </p:spPr>
        <p:txBody>
          <a:bodyPr numCol="2"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D9D9D9"/>
                </a:solidFill>
              </a:rPr>
              <a:t>ADT-1</a:t>
            </a:r>
          </a:p>
          <a:p>
            <a:r>
              <a:rPr lang="en-US" dirty="0" err="1" smtClean="0">
                <a:solidFill>
                  <a:srgbClr val="D9D9D9"/>
                </a:solidFill>
              </a:rPr>
              <a:t>Trega</a:t>
            </a:r>
            <a:r>
              <a:rPr lang="en-US" dirty="0" smtClean="0">
                <a:solidFill>
                  <a:srgbClr val="D9D9D9"/>
                </a:solidFill>
              </a:rPr>
              <a:t> 4/</a:t>
            </a:r>
            <a:r>
              <a:rPr lang="en-US" dirty="0" err="1" smtClean="0">
                <a:solidFill>
                  <a:srgbClr val="D9D9D9"/>
                </a:solidFill>
              </a:rPr>
              <a:t>Trega</a:t>
            </a:r>
            <a:r>
              <a:rPr lang="en-US" dirty="0" smtClean="0">
                <a:solidFill>
                  <a:srgbClr val="D9D9D9"/>
                </a:solidFill>
              </a:rPr>
              <a:t> K1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2GB of RAM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16GB of storage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Bluetooth 4.0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HDMI</a:t>
            </a:r>
          </a:p>
          <a:p>
            <a:r>
              <a:rPr lang="en-US" dirty="0" err="1" smtClean="0">
                <a:solidFill>
                  <a:srgbClr val="D9D9D9"/>
                </a:solidFill>
              </a:rPr>
              <a:t>Wifi</a:t>
            </a:r>
            <a:r>
              <a:rPr lang="en-US" dirty="0" smtClean="0">
                <a:solidFill>
                  <a:srgbClr val="D9D9D9"/>
                </a:solidFill>
              </a:rPr>
              <a:t> ready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USB port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rgbClr val="D9D9D9"/>
                </a:solidFill>
              </a:rPr>
              <a:t>Nexus </a:t>
            </a:r>
            <a:r>
              <a:rPr lang="en-US" dirty="0">
                <a:solidFill>
                  <a:srgbClr val="D9D9D9"/>
                </a:solidFill>
              </a:rPr>
              <a:t>Player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Intel Atom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1GB of RAM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8GB of storage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Bluetooth 4.1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HDMI</a:t>
            </a:r>
          </a:p>
          <a:p>
            <a:pPr marL="457200" indent="-457200"/>
            <a:r>
              <a:rPr lang="en-US" dirty="0" err="1">
                <a:solidFill>
                  <a:srgbClr val="D9D9D9"/>
                </a:solidFill>
              </a:rPr>
              <a:t>Wifi</a:t>
            </a:r>
            <a:r>
              <a:rPr lang="en-US" dirty="0">
                <a:solidFill>
                  <a:srgbClr val="D9D9D9"/>
                </a:solidFill>
              </a:rPr>
              <a:t> Ready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USB port</a:t>
            </a:r>
          </a:p>
          <a:p>
            <a:endParaRPr lang="en-US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387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9D9D9"/>
                </a:solidFill>
              </a:rPr>
              <a:t>Controllers</a:t>
            </a:r>
            <a:endParaRPr lang="en-US" dirty="0">
              <a:solidFill>
                <a:srgbClr val="D9D9D9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74" y="2262871"/>
            <a:ext cx="3948766" cy="3948766"/>
          </a:xfrm>
          <a:prstGeom prst="rect">
            <a:avLst/>
          </a:prstGeom>
        </p:spPr>
      </p:pic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574284"/>
            <a:ext cx="8229600" cy="2662970"/>
          </a:xfrm>
          <a:prstGeom prst="rect">
            <a:avLst/>
          </a:prstGeom>
        </p:spPr>
        <p:txBody>
          <a:bodyPr vert="horz" lIns="91440" tIns="45720" rIns="91440" bIns="45720" numCol="2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rgbClr val="D9D9D9"/>
                </a:solidFill>
              </a:rPr>
              <a:t>Gamepad Controller</a:t>
            </a:r>
          </a:p>
          <a:p>
            <a:endParaRPr lang="en-US" dirty="0">
              <a:solidFill>
                <a:srgbClr val="D9D9D9"/>
              </a:solidFill>
            </a:endParaRPr>
          </a:p>
          <a:p>
            <a:endParaRPr lang="en-US" dirty="0" smtClean="0">
              <a:solidFill>
                <a:srgbClr val="D9D9D9"/>
              </a:solidFill>
            </a:endParaRPr>
          </a:p>
          <a:p>
            <a:endParaRPr lang="en-US" dirty="0">
              <a:solidFill>
                <a:srgbClr val="D9D9D9"/>
              </a:solidFill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rgbClr val="D9D9D9"/>
                </a:solidFill>
              </a:rPr>
              <a:t>Remote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952" y="2572200"/>
            <a:ext cx="1872261" cy="333010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1197" y="2511658"/>
            <a:ext cx="904130" cy="345119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5295" y="5551349"/>
            <a:ext cx="701918" cy="70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00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SDK Setup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67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Emulator Setup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51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 err="1" smtClean="0">
                <a:solidFill>
                  <a:srgbClr val="D9D9D9"/>
                </a:solidFill>
              </a:rPr>
              <a:t>Leanback</a:t>
            </a:r>
            <a:r>
              <a:rPr lang="en-US" dirty="0" smtClean="0">
                <a:solidFill>
                  <a:srgbClr val="D9D9D9"/>
                </a:solidFill>
              </a:rPr>
              <a:t> : Do the rockaway</a:t>
            </a:r>
            <a:endParaRPr lang="en-US" dirty="0">
              <a:solidFill>
                <a:srgbClr val="D9D9D9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9D9D9"/>
                </a:solidFill>
              </a:rPr>
              <a:t>“</a:t>
            </a:r>
            <a:r>
              <a:rPr lang="en-US" dirty="0">
                <a:solidFill>
                  <a:srgbClr val="D9D9D9"/>
                </a:solidFill>
              </a:rPr>
              <a:t>This song is all about Terror Squad being too cool to dance</a:t>
            </a:r>
            <a:r>
              <a:rPr lang="en-US" dirty="0" smtClean="0">
                <a:solidFill>
                  <a:srgbClr val="D9D9D9"/>
                </a:solidFill>
              </a:rPr>
              <a:t>” – </a:t>
            </a:r>
            <a:r>
              <a:rPr lang="en-US" dirty="0" err="1" smtClean="0">
                <a:solidFill>
                  <a:srgbClr val="D9D9D9"/>
                </a:solidFill>
              </a:rPr>
              <a:t>genius.com</a:t>
            </a:r>
            <a:endParaRPr lang="en-US" dirty="0">
              <a:solidFill>
                <a:srgbClr val="D9D9D9"/>
              </a:solidFill>
            </a:endParaRPr>
          </a:p>
          <a:p>
            <a:r>
              <a:rPr lang="en-US" dirty="0" smtClean="0">
                <a:solidFill>
                  <a:srgbClr val="D9D9D9"/>
                </a:solidFill>
              </a:rPr>
              <a:t>Came out in 2004 by the Terror Squad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Questionable lyrics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Popular when I was in high school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Form your own opinions</a:t>
            </a:r>
          </a:p>
          <a:p>
            <a:endParaRPr lang="en-US" dirty="0" smtClean="0">
              <a:solidFill>
                <a:srgbClr val="D9D9D9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311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rgbClr val="D9D9D9"/>
                </a:solidFill>
              </a:rPr>
              <a:t>Leanback</a:t>
            </a:r>
            <a:r>
              <a:rPr lang="en-US" dirty="0">
                <a:solidFill>
                  <a:srgbClr val="D9D9D9"/>
                </a:solidFill>
              </a:rPr>
              <a:t> </a:t>
            </a:r>
            <a:r>
              <a:rPr lang="en-US" dirty="0" smtClean="0">
                <a:solidFill>
                  <a:srgbClr val="D9D9D9"/>
                </a:solidFill>
              </a:rPr>
              <a:t>Library</a:t>
            </a:r>
            <a:endParaRPr lang="en-US" dirty="0">
              <a:solidFill>
                <a:srgbClr val="D9D9D9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D9D9D9"/>
                </a:solidFill>
              </a:rPr>
              <a:t>Provides new APIs and widgets to </a:t>
            </a:r>
            <a:r>
              <a:rPr lang="en-US" dirty="0">
                <a:solidFill>
                  <a:srgbClr val="D9D9D9"/>
                </a:solidFill>
              </a:rPr>
              <a:t>support building user interfaces on TV </a:t>
            </a:r>
            <a:r>
              <a:rPr lang="en-US" dirty="0" smtClean="0">
                <a:solidFill>
                  <a:srgbClr val="D9D9D9"/>
                </a:solidFill>
              </a:rPr>
              <a:t>devices. Including:</a:t>
            </a:r>
          </a:p>
          <a:p>
            <a:r>
              <a:rPr lang="en-US" dirty="0" err="1">
                <a:solidFill>
                  <a:srgbClr val="D9D9D9"/>
                </a:solidFill>
              </a:rPr>
              <a:t>BrowseFragment</a:t>
            </a:r>
            <a:r>
              <a:rPr lang="en-US" dirty="0">
                <a:solidFill>
                  <a:srgbClr val="D9D9D9"/>
                </a:solidFill>
              </a:rPr>
              <a:t> </a:t>
            </a:r>
            <a:endParaRPr lang="en-US" dirty="0" smtClean="0">
              <a:solidFill>
                <a:srgbClr val="D9D9D9"/>
              </a:solidFill>
            </a:endParaRPr>
          </a:p>
          <a:p>
            <a:r>
              <a:rPr lang="en-US" dirty="0" err="1" smtClean="0">
                <a:solidFill>
                  <a:srgbClr val="D9D9D9"/>
                </a:solidFill>
              </a:rPr>
              <a:t>DetailsFragment</a:t>
            </a:r>
            <a:r>
              <a:rPr lang="en-US" dirty="0" smtClean="0">
                <a:solidFill>
                  <a:srgbClr val="D9D9D9"/>
                </a:solidFill>
              </a:rPr>
              <a:t> </a:t>
            </a:r>
          </a:p>
          <a:p>
            <a:r>
              <a:rPr lang="en-US" dirty="0" err="1" smtClean="0">
                <a:solidFill>
                  <a:srgbClr val="D9D9D9"/>
                </a:solidFill>
              </a:rPr>
              <a:t>PlaybackOverlayFragment</a:t>
            </a:r>
            <a:endParaRPr lang="en-US" dirty="0" smtClean="0">
              <a:solidFill>
                <a:srgbClr val="D9D9D9"/>
              </a:solidFill>
            </a:endParaRPr>
          </a:p>
          <a:p>
            <a:r>
              <a:rPr lang="en-US" dirty="0" err="1" smtClean="0">
                <a:solidFill>
                  <a:srgbClr val="D9D9D9"/>
                </a:solidFill>
              </a:rPr>
              <a:t>SearchFragment</a:t>
            </a:r>
            <a:endParaRPr lang="en-US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776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1186</Words>
  <Application>Microsoft Macintosh PowerPoint</Application>
  <PresentationFormat>On-screen Show (4:3)</PresentationFormat>
  <Paragraphs>118</Paragraphs>
  <Slides>18</Slides>
  <Notes>12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Android TV</vt:lpstr>
      <vt:lpstr>Overview</vt:lpstr>
      <vt:lpstr>About</vt:lpstr>
      <vt:lpstr>Specifications</vt:lpstr>
      <vt:lpstr>Controllers</vt:lpstr>
      <vt:lpstr>SDK Setup</vt:lpstr>
      <vt:lpstr>Emulator Setup</vt:lpstr>
      <vt:lpstr>Leanback : Do the rockaway</vt:lpstr>
      <vt:lpstr>Leanback Library</vt:lpstr>
      <vt:lpstr>BrowseFragment</vt:lpstr>
      <vt:lpstr>BrowseFragment</vt:lpstr>
      <vt:lpstr>BrowseFragment</vt:lpstr>
      <vt:lpstr>BrowseFragment</vt:lpstr>
      <vt:lpstr>BrowseFragment</vt:lpstr>
      <vt:lpstr>BrowseFragment</vt:lpstr>
      <vt:lpstr>DetailsFragment</vt:lpstr>
      <vt:lpstr>SearchFragment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TV</dc:title>
  <dc:creator>Capital One</dc:creator>
  <cp:lastModifiedBy>Capital One</cp:lastModifiedBy>
  <cp:revision>35</cp:revision>
  <dcterms:created xsi:type="dcterms:W3CDTF">2014-12-10T23:58:47Z</dcterms:created>
  <dcterms:modified xsi:type="dcterms:W3CDTF">2014-12-11T04:15:04Z</dcterms:modified>
</cp:coreProperties>
</file>

<file path=docProps/thumbnail.jpeg>
</file>